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p15:clr>
            <a:srgbClr val="A4A3A4"/>
          </p15:clr>
        </p15:guide>
        <p15:guide id="2"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934" autoAdjust="0"/>
  </p:normalViewPr>
  <p:slideViewPr>
    <p:cSldViewPr snapToGrid="0">
      <p:cViewPr>
        <p:scale>
          <a:sx n="50" d="100"/>
          <a:sy n="50" d="100"/>
        </p:scale>
        <p:origin x="-176" y="-8072"/>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pPr/>
              <a:t>2020. 4. 11.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pPr/>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pPr/>
              <a:t>2020. 4. 11.</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pPr/>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2085975" y="4972051"/>
            <a:ext cx="26003250" cy="401955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ln w="28575">
                  <a:noFill/>
                  <a:prstDash val="dash"/>
                </a:ln>
                <a:solidFill>
                  <a:schemeClr val="tx1"/>
                </a:solidFill>
                <a:ea typeface="宋体" pitchFamily="2" charset="-122"/>
              </a:rPr>
              <a:t>A </a:t>
            </a:r>
            <a:r>
              <a:rPr lang="en-US" altLang="ko-KR" dirty="0" smtClean="0">
                <a:ln w="28575">
                  <a:noFill/>
                  <a:prstDash val="dash"/>
                </a:ln>
                <a:solidFill>
                  <a:schemeClr val="tx1"/>
                </a:solidFill>
                <a:ea typeface="宋体" pitchFamily="2" charset="-122"/>
              </a:rPr>
              <a:t>field effect photo sensor suitable for a </a:t>
            </a:r>
            <a:r>
              <a:rPr lang="en-US" altLang="ko-KR" dirty="0" smtClean="0">
                <a:ln w="28575">
                  <a:noFill/>
                  <a:prstDash val="dash"/>
                </a:ln>
                <a:solidFill>
                  <a:schemeClr val="tx1"/>
                </a:solidFill>
                <a:ea typeface="宋体" pitchFamily="2" charset="-122"/>
              </a:rPr>
              <a:t>proximity </a:t>
            </a:r>
            <a:r>
              <a:rPr lang="en-US" altLang="ko-KR" dirty="0" smtClean="0">
                <a:ln w="28575">
                  <a:noFill/>
                  <a:prstDash val="dash"/>
                </a:ln>
                <a:solidFill>
                  <a:schemeClr val="tx1"/>
                </a:solidFill>
                <a:ea typeface="宋体" pitchFamily="2" charset="-122"/>
              </a:rPr>
              <a:t>optical communication scheme </a:t>
            </a:r>
            <a:endParaRPr lang="en-US" altLang="ko-KR" dirty="0" smtClean="0">
              <a:ln w="28575">
                <a:noFill/>
                <a:prstDash val="dash"/>
              </a:ln>
              <a:solidFill>
                <a:schemeClr val="tx1"/>
              </a:solidFill>
              <a:ea typeface="宋体" pitchFamily="2" charset="-122"/>
            </a:endParaRPr>
          </a:p>
          <a:p>
            <a:pPr algn="ctr"/>
            <a:r>
              <a:rPr lang="en-US" altLang="ko-KR" sz="2800" dirty="0" smtClean="0">
                <a:solidFill>
                  <a:schemeClr val="tx1"/>
                </a:solidFill>
              </a:rPr>
              <a:t>Wei </a:t>
            </a:r>
            <a:r>
              <a:rPr lang="en-US" altLang="ko-KR" sz="2800" dirty="0" smtClean="0">
                <a:solidFill>
                  <a:schemeClr val="tx1"/>
                </a:solidFill>
              </a:rPr>
              <a:t>Chao, Sang </a:t>
            </a:r>
            <a:r>
              <a:rPr lang="en-US" altLang="ko-KR" sz="2800" dirty="0" err="1" smtClean="0">
                <a:solidFill>
                  <a:schemeClr val="tx1"/>
                </a:solidFill>
              </a:rPr>
              <a:t>Hoon</a:t>
            </a:r>
            <a:r>
              <a:rPr lang="en-US" altLang="ko-KR" sz="2800" dirty="0" smtClean="0">
                <a:solidFill>
                  <a:schemeClr val="tx1"/>
                </a:solidFill>
              </a:rPr>
              <a:t> Hong</a:t>
            </a:r>
          </a:p>
          <a:p>
            <a:pPr algn="ctr"/>
            <a:r>
              <a:rPr lang="ko-KR" altLang="en-US" sz="2800" dirty="0" smtClean="0">
                <a:solidFill>
                  <a:schemeClr val="tx1"/>
                </a:solidFill>
              </a:rPr>
              <a:t>Department of Electronic </a:t>
            </a:r>
            <a:r>
              <a:rPr lang="ko-KR" altLang="en-US" sz="2800" dirty="0" err="1" smtClean="0">
                <a:solidFill>
                  <a:schemeClr val="tx1"/>
                </a:solidFill>
              </a:rPr>
              <a:t>Engineering,Kyung</a:t>
            </a:r>
            <a:r>
              <a:rPr lang="ko-KR" altLang="en-US" sz="2800" dirty="0" smtClean="0">
                <a:solidFill>
                  <a:schemeClr val="tx1"/>
                </a:solidFill>
              </a:rPr>
              <a:t> Hee University,Yongin,Korea</a:t>
            </a:r>
          </a:p>
          <a:p>
            <a:pPr algn="ctr"/>
            <a:r>
              <a:rPr lang="ko-KR" altLang="en-US" sz="2800" dirty="0" smtClean="0">
                <a:solidFill>
                  <a:schemeClr val="tx1"/>
                </a:solidFill>
              </a:rPr>
              <a:t>(chaowei@khu.ac.kr)</a:t>
            </a:r>
            <a:endParaRPr lang="ko-KR" altLang="en-US" sz="2800" dirty="0">
              <a:solidFill>
                <a:schemeClr val="tx1"/>
              </a:solidFill>
            </a:endParaRPr>
          </a:p>
        </p:txBody>
      </p:sp>
      <p:sp>
        <p:nvSpPr>
          <p:cNvPr id="8" name="모서리가 둥근 직사각형 7"/>
          <p:cNvSpPr/>
          <p:nvPr/>
        </p:nvSpPr>
        <p:spPr>
          <a:xfrm>
            <a:off x="2095500" y="14173200"/>
            <a:ext cx="26003250" cy="26269950"/>
          </a:xfrm>
          <a:prstGeom prst="roundRect">
            <a:avLst>
              <a:gd name="adj" fmla="val 6284"/>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ko-KR" dirty="0" smtClean="0">
              <a:ln w="28575">
                <a:noFill/>
                <a:prstDash val="dash"/>
              </a:ln>
              <a:solidFill>
                <a:schemeClr val="tx1"/>
              </a:solidFill>
            </a:endParaRPr>
          </a:p>
        </p:txBody>
      </p:sp>
      <p:sp>
        <p:nvSpPr>
          <p:cNvPr id="1026" name="Rectangle 2"/>
          <p:cNvSpPr>
            <a:spLocks noChangeArrowheads="1"/>
          </p:cNvSpPr>
          <p:nvPr/>
        </p:nvSpPr>
        <p:spPr bwMode="auto">
          <a:xfrm>
            <a:off x="0" y="0"/>
            <a:ext cx="302752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28" name="Rectangle 4"/>
          <p:cNvSpPr>
            <a:spLocks noChangeArrowheads="1"/>
          </p:cNvSpPr>
          <p:nvPr/>
        </p:nvSpPr>
        <p:spPr bwMode="auto">
          <a:xfrm>
            <a:off x="0" y="0"/>
            <a:ext cx="302752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8" name="TextBox 17"/>
          <p:cNvSpPr txBox="1"/>
          <p:nvPr/>
        </p:nvSpPr>
        <p:spPr>
          <a:xfrm>
            <a:off x="2438400" y="14605000"/>
            <a:ext cx="14439900" cy="6986528"/>
          </a:xfrm>
          <a:prstGeom prst="rect">
            <a:avLst/>
          </a:prstGeom>
          <a:noFill/>
        </p:spPr>
        <p:txBody>
          <a:bodyPr wrap="square" rtlCol="0">
            <a:spAutoFit/>
          </a:bodyPr>
          <a:lstStyle/>
          <a:p>
            <a:pPr algn="just" latinLnBrk="0"/>
            <a:r>
              <a:rPr lang="en-US" altLang="zh-CN" sz="2800" dirty="0" smtClean="0"/>
              <a:t>        The light field image sensor contains two grating layers and a photodiode. Two grating layers are placed at Talbot depth to take advantage of the Talbot effect. As shown in Fig. 1 (a), (b), and (c), the bottom grating layer is placed at the Talbot depth </a:t>
            </a:r>
            <a:r>
              <a:rPr lang="en-US" altLang="zh-CN" sz="2800" i="1" dirty="0" smtClean="0"/>
              <a:t>Z</a:t>
            </a:r>
            <a:r>
              <a:rPr lang="en-US" altLang="zh-CN" sz="2800" i="1" baseline="-25000" dirty="0" smtClean="0"/>
              <a:t>T</a:t>
            </a:r>
            <a:r>
              <a:rPr lang="en-US" altLang="zh-CN" sz="2800" dirty="0" smtClean="0"/>
              <a:t> of the top grating layer with three different horizontal displacements, which are left shifted, aligned and right shifted configuration. For the shifted configuration, the top grating is horizontally moved to either left side or right side by a distance of 1/4 </a:t>
            </a:r>
            <a:r>
              <a:rPr lang="en-US" altLang="zh-CN" sz="2800" i="1" dirty="0" smtClean="0"/>
              <a:t>d</a:t>
            </a:r>
            <a:r>
              <a:rPr lang="en-US" altLang="zh-CN" sz="2800" dirty="0" smtClean="0"/>
              <a:t>, where </a:t>
            </a:r>
            <a:r>
              <a:rPr lang="en-US" altLang="zh-CN" sz="2800" i="1" dirty="0" smtClean="0"/>
              <a:t>d</a:t>
            </a:r>
            <a:r>
              <a:rPr lang="en-US" altLang="zh-CN" sz="2800" dirty="0" smtClean="0"/>
              <a:t> is the distance between adjacent grating slits, compared to the bottom grating.</a:t>
            </a:r>
          </a:p>
          <a:p>
            <a:pPr algn="just" latinLnBrk="0"/>
            <a:r>
              <a:rPr lang="en-US" altLang="zh-CN" sz="2800" dirty="0" smtClean="0"/>
              <a:t>        Two dual light communication examples for the red selective right shifted configuration are shown in Fig. 1 (d) and (e). Since the grating pairs are designed for red selective, red light can generate the self image at the depth of bottom grating whereas the green light is dispersive at the depth of the bottom grating. If the incident angle of the dual lights is equal to the designed angular deflection , red self image can fully pass through the bottom grating, shown in Fig. 1 (d). As the incident angle changes, the red self image can partially pass through the bottom grating until it is fully blocked by the bottom grating, shown in Fig. 1 (e). On the other hand, the green light is dispersive and always partially pass through the bottom grating with the amount passing through depending on the incident angle.</a:t>
            </a:r>
            <a:endParaRPr lang="zh-CN" altLang="en-US" sz="2800" dirty="0"/>
          </a:p>
        </p:txBody>
      </p:sp>
      <p:sp>
        <p:nvSpPr>
          <p:cNvPr id="1030" name="Rectangle 6"/>
          <p:cNvSpPr>
            <a:spLocks noChangeArrowheads="1"/>
          </p:cNvSpPr>
          <p:nvPr/>
        </p:nvSpPr>
        <p:spPr bwMode="auto">
          <a:xfrm>
            <a:off x="0" y="0"/>
            <a:ext cx="3027521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TextBox 21"/>
          <p:cNvSpPr txBox="1"/>
          <p:nvPr/>
        </p:nvSpPr>
        <p:spPr>
          <a:xfrm>
            <a:off x="2686050" y="9582150"/>
            <a:ext cx="24860250" cy="3970318"/>
          </a:xfrm>
          <a:prstGeom prst="rect">
            <a:avLst/>
          </a:prstGeom>
          <a:noFill/>
        </p:spPr>
        <p:txBody>
          <a:bodyPr wrap="square" rtlCol="0">
            <a:spAutoFit/>
          </a:bodyPr>
          <a:lstStyle/>
          <a:p>
            <a:pPr algn="just" latinLnBrk="0"/>
            <a:r>
              <a:rPr lang="en-US" altLang="zh-CN" sz="2800" dirty="0" smtClean="0"/>
              <a:t>        A lens-less light field image sensor configuration is presented to realize a proximity light communication system from multi light emitting diode (LED) clusters with different incident angles. The light field image sensor is fabricated on a standard complementary metal oxide semiconductor (CMOS) process and utilizes the Talbot effect. Two metal layers are stacked above the photodiode acting as diffraction gratings at the top and masking layer at the bottom placed at Talbot depth to either pass or block the incident light. In particular, we introduce a proximity optical communication scheme to achieve dual light communication from different incident angles with various wavelengths. To simplify the classification between different combinations of incident angles and wavelengths, deep neural network (DNN) is utilized. We reduced the number of light field image sensors by 50% and increased the transmission data bits per clock by 114% compared to our previous work. A range of 46 different types of blink combinations are tested from this single LED array considering up to dual lights communication. We achieved a maximum data rate of 251 </a:t>
            </a:r>
            <a:r>
              <a:rPr lang="en-US" altLang="zh-CN" sz="2800" dirty="0" err="1" smtClean="0"/>
              <a:t>kbit</a:t>
            </a:r>
            <a:r>
              <a:rPr lang="en-US" altLang="zh-CN" sz="2800" dirty="0" smtClean="0"/>
              <a:t>/s with the proposed prototype at 45.5 kHz sample rate. The proposed proximity optical communication scheme had power dissipations of 30.6 </a:t>
            </a:r>
            <a:r>
              <a:rPr lang="en-US" altLang="zh-CN" sz="2800" dirty="0" err="1" smtClean="0"/>
              <a:t>mW</a:t>
            </a:r>
            <a:r>
              <a:rPr lang="en-US" altLang="zh-CN" sz="2800" dirty="0" smtClean="0"/>
              <a:t> on a 1.8 V power supply for the sensor chip and 27.5 </a:t>
            </a:r>
            <a:r>
              <a:rPr lang="en-US" altLang="zh-CN" sz="2800" dirty="0" err="1" smtClean="0"/>
              <a:t>mW</a:t>
            </a:r>
            <a:r>
              <a:rPr lang="en-US" altLang="zh-CN" sz="2800" dirty="0" smtClean="0"/>
              <a:t> on a 3.3 V power supply for the LED array. This can be applied in the low power data IO communication between a compact cluster of chips.</a:t>
            </a:r>
            <a:endParaRPr lang="ko-KR" altLang="en-US" sz="2800" dirty="0" smtClean="0"/>
          </a:p>
        </p:txBody>
      </p:sp>
      <p:sp>
        <p:nvSpPr>
          <p:cNvPr id="20" name="TextBox 19"/>
          <p:cNvSpPr txBox="1"/>
          <p:nvPr/>
        </p:nvSpPr>
        <p:spPr>
          <a:xfrm>
            <a:off x="2486025" y="21462941"/>
            <a:ext cx="14344650" cy="3970318"/>
          </a:xfrm>
          <a:prstGeom prst="rect">
            <a:avLst/>
          </a:prstGeom>
          <a:noFill/>
        </p:spPr>
        <p:txBody>
          <a:bodyPr wrap="square" rtlCol="0">
            <a:spAutoFit/>
          </a:bodyPr>
          <a:lstStyle/>
          <a:p>
            <a:pPr algn="just" latinLnBrk="0"/>
            <a:r>
              <a:rPr lang="en-US" altLang="zh-CN" sz="2800" dirty="0" smtClean="0"/>
              <a:t>        To evaluate the characteristics of the designed sensors, the test environment is set up as shown in Fig. 2. It includes a 3 x 3 chip LED array, a light field image sensor chip, an FPGA board, and an A/D converter.  The chip LED array is mounted on an xyz micro-</a:t>
            </a:r>
            <a:r>
              <a:rPr lang="en-US" altLang="zh-CN" sz="2800" dirty="0" err="1" smtClean="0"/>
              <a:t>positioner</a:t>
            </a:r>
            <a:r>
              <a:rPr lang="en-US" altLang="zh-CN" sz="2800" dirty="0" smtClean="0"/>
              <a:t> that can adjust the position of the chip LED array. The LED array plane is parallel to the light field image sensor chip plane. A perpendicular distance of 3.5 cm is maintained from the green LED of the central RGB cluster to the center of the 3 x 2 image sensor array. To satisfy the incident deflection angles, which are approximately 5</a:t>
            </a:r>
            <a:r>
              <a:rPr lang="zh-CN" altLang="zh-CN" sz="2800" dirty="0" smtClean="0"/>
              <a:t>º</a:t>
            </a:r>
            <a:r>
              <a:rPr lang="en-US" altLang="zh-CN" sz="2800" dirty="0" smtClean="0"/>
              <a:t> for the shifted grating configuration, the inter chip LED cluster distance is designed to be 3.06 mm away from each other. In other words, a total of 3 incident angles are considered, which are left side (-5</a:t>
            </a:r>
            <a:r>
              <a:rPr lang="zh-CN" altLang="zh-CN" sz="2800" dirty="0" smtClean="0"/>
              <a:t>º</a:t>
            </a:r>
            <a:r>
              <a:rPr lang="en-US" altLang="zh-CN" sz="2800" dirty="0" smtClean="0"/>
              <a:t>), middle (0</a:t>
            </a:r>
            <a:r>
              <a:rPr lang="zh-CN" altLang="zh-CN" sz="2800" dirty="0" smtClean="0"/>
              <a:t>º</a:t>
            </a:r>
            <a:r>
              <a:rPr lang="en-US" altLang="zh-CN" sz="2800" dirty="0" smtClean="0"/>
              <a:t>), and right side (5</a:t>
            </a:r>
            <a:r>
              <a:rPr lang="zh-CN" altLang="zh-CN" sz="2800" dirty="0" smtClean="0"/>
              <a:t>º</a:t>
            </a:r>
            <a:r>
              <a:rPr lang="en-US" altLang="zh-CN" sz="2800" dirty="0" smtClean="0"/>
              <a:t>). </a:t>
            </a:r>
            <a:endParaRPr lang="zh-CN" altLang="en-US" sz="2800" dirty="0">
              <a:solidFill>
                <a:srgbClr val="FF0000"/>
              </a:solidFill>
            </a:endParaRPr>
          </a:p>
        </p:txBody>
      </p:sp>
      <p:pic>
        <p:nvPicPr>
          <p:cNvPr id="1040" name="Picture 16"/>
          <p:cNvPicPr>
            <a:picLocks noChangeAspect="1" noChangeArrowheads="1"/>
          </p:cNvPicPr>
          <p:nvPr/>
        </p:nvPicPr>
        <p:blipFill>
          <a:blip r:embed="rId2" cstate="print"/>
          <a:srcRect/>
          <a:stretch>
            <a:fillRect/>
          </a:stretch>
        </p:blipFill>
        <p:spPr bwMode="auto">
          <a:xfrm>
            <a:off x="17875250" y="21258213"/>
            <a:ext cx="8620125" cy="4667250"/>
          </a:xfrm>
          <a:prstGeom prst="rect">
            <a:avLst/>
          </a:prstGeom>
          <a:noFill/>
          <a:ln w="9525">
            <a:noFill/>
            <a:miter lim="800000"/>
            <a:headEnd/>
            <a:tailEnd/>
          </a:ln>
        </p:spPr>
      </p:pic>
      <p:pic>
        <p:nvPicPr>
          <p:cNvPr id="1041" name="Picture 17"/>
          <p:cNvPicPr>
            <a:picLocks noChangeAspect="1" noChangeArrowheads="1"/>
          </p:cNvPicPr>
          <p:nvPr/>
        </p:nvPicPr>
        <p:blipFill>
          <a:blip r:embed="rId3" cstate="print"/>
          <a:srcRect/>
          <a:stretch>
            <a:fillRect/>
          </a:stretch>
        </p:blipFill>
        <p:spPr bwMode="auto">
          <a:xfrm>
            <a:off x="17070387" y="14438313"/>
            <a:ext cx="10361613" cy="4611816"/>
          </a:xfrm>
          <a:prstGeom prst="rect">
            <a:avLst/>
          </a:prstGeom>
          <a:noFill/>
          <a:ln w="9525">
            <a:noFill/>
            <a:miter lim="800000"/>
            <a:headEnd/>
            <a:tailEnd/>
          </a:ln>
        </p:spPr>
      </p:pic>
      <p:sp>
        <p:nvSpPr>
          <p:cNvPr id="32" name="TextBox 31"/>
          <p:cNvSpPr txBox="1"/>
          <p:nvPr/>
        </p:nvSpPr>
        <p:spPr>
          <a:xfrm>
            <a:off x="17145000" y="19002374"/>
            <a:ext cx="10306050" cy="1938992"/>
          </a:xfrm>
          <a:prstGeom prst="rect">
            <a:avLst/>
          </a:prstGeom>
          <a:noFill/>
        </p:spPr>
        <p:txBody>
          <a:bodyPr wrap="square" rtlCol="0">
            <a:spAutoFit/>
          </a:bodyPr>
          <a:lstStyle/>
          <a:p>
            <a:pPr algn="just" latinLnBrk="0"/>
            <a:r>
              <a:rPr lang="en-US" altLang="zh-CN" sz="2400" b="1" dirty="0" smtClean="0"/>
              <a:t>Fig. 1</a:t>
            </a:r>
            <a:r>
              <a:rPr lang="en-US" altLang="zh-CN" sz="2400" dirty="0" smtClean="0"/>
              <a:t> Three different conditions for two grating layers: (a) left shifted configuration, (b) aligned configuration, (c) right shifted configuration, and two Talbot effect examples of the red selective right shifted configuration for dual light communication: (d) Red &amp; Green lights are incident from the designed angle, (e) Red &amp; Green lights are incident from the masked angle</a:t>
            </a:r>
            <a:endParaRPr lang="zh-CN" altLang="en-US" sz="2400" dirty="0"/>
          </a:p>
        </p:txBody>
      </p:sp>
      <p:sp>
        <p:nvSpPr>
          <p:cNvPr id="33" name="TextBox 32"/>
          <p:cNvSpPr txBox="1"/>
          <p:nvPr/>
        </p:nvSpPr>
        <p:spPr>
          <a:xfrm>
            <a:off x="19278600" y="25936574"/>
            <a:ext cx="7277100" cy="461665"/>
          </a:xfrm>
          <a:prstGeom prst="rect">
            <a:avLst/>
          </a:prstGeom>
          <a:noFill/>
        </p:spPr>
        <p:txBody>
          <a:bodyPr wrap="square" rtlCol="0">
            <a:spAutoFit/>
          </a:bodyPr>
          <a:lstStyle/>
          <a:p>
            <a:r>
              <a:rPr lang="en-US" altLang="zh-CN" sz="2400" b="1" dirty="0" smtClean="0"/>
              <a:t>Fig. 2</a:t>
            </a:r>
            <a:r>
              <a:rPr lang="en-US" altLang="zh-CN" sz="2400" dirty="0" smtClean="0"/>
              <a:t> The test environment for the image sensor array</a:t>
            </a:r>
            <a:endParaRPr lang="zh-CN" altLang="en-US" sz="2400" dirty="0"/>
          </a:p>
        </p:txBody>
      </p:sp>
      <p:pic>
        <p:nvPicPr>
          <p:cNvPr id="1042" name="Picture 18"/>
          <p:cNvPicPr>
            <a:picLocks noChangeAspect="1" noChangeArrowheads="1"/>
          </p:cNvPicPr>
          <p:nvPr/>
        </p:nvPicPr>
        <p:blipFill>
          <a:blip r:embed="rId4" cstate="print"/>
          <a:srcRect/>
          <a:stretch>
            <a:fillRect/>
          </a:stretch>
        </p:blipFill>
        <p:spPr bwMode="auto">
          <a:xfrm>
            <a:off x="2547144" y="25572907"/>
            <a:ext cx="12907963" cy="7529645"/>
          </a:xfrm>
          <a:prstGeom prst="rect">
            <a:avLst/>
          </a:prstGeom>
          <a:noFill/>
          <a:ln w="9525">
            <a:noFill/>
            <a:miter lim="800000"/>
            <a:headEnd/>
            <a:tailEnd/>
          </a:ln>
        </p:spPr>
      </p:pic>
      <p:sp>
        <p:nvSpPr>
          <p:cNvPr id="34" name="TextBox 33"/>
          <p:cNvSpPr txBox="1"/>
          <p:nvPr/>
        </p:nvSpPr>
        <p:spPr>
          <a:xfrm>
            <a:off x="5314950" y="33340954"/>
            <a:ext cx="8686800" cy="461665"/>
          </a:xfrm>
          <a:prstGeom prst="rect">
            <a:avLst/>
          </a:prstGeom>
          <a:noFill/>
        </p:spPr>
        <p:txBody>
          <a:bodyPr wrap="square" rtlCol="0">
            <a:spAutoFit/>
          </a:bodyPr>
          <a:lstStyle/>
          <a:p>
            <a:r>
              <a:rPr lang="en-US" altLang="zh-CN" sz="2400" b="1" dirty="0" smtClean="0"/>
              <a:t>Fig. 3</a:t>
            </a:r>
            <a:r>
              <a:rPr lang="en-US" altLang="zh-CN" sz="2400" dirty="0" smtClean="0"/>
              <a:t> The measured ADC readout voltages for dual light combination</a:t>
            </a:r>
            <a:endParaRPr lang="zh-CN" altLang="en-US" sz="2400" dirty="0"/>
          </a:p>
        </p:txBody>
      </p:sp>
      <p:pic>
        <p:nvPicPr>
          <p:cNvPr id="1043" name="Picture 19"/>
          <p:cNvPicPr>
            <a:picLocks noChangeAspect="1" noChangeArrowheads="1"/>
          </p:cNvPicPr>
          <p:nvPr/>
        </p:nvPicPr>
        <p:blipFill>
          <a:blip r:embed="rId5" cstate="print"/>
          <a:srcRect/>
          <a:stretch>
            <a:fillRect/>
          </a:stretch>
        </p:blipFill>
        <p:spPr bwMode="auto">
          <a:xfrm>
            <a:off x="2416392" y="34423351"/>
            <a:ext cx="13149046" cy="4699000"/>
          </a:xfrm>
          <a:prstGeom prst="rect">
            <a:avLst/>
          </a:prstGeom>
          <a:noFill/>
          <a:ln w="9525">
            <a:noFill/>
            <a:miter lim="800000"/>
            <a:headEnd/>
            <a:tailEnd/>
          </a:ln>
        </p:spPr>
      </p:pic>
      <p:sp>
        <p:nvSpPr>
          <p:cNvPr id="35" name="TextBox 34"/>
          <p:cNvSpPr txBox="1"/>
          <p:nvPr/>
        </p:nvSpPr>
        <p:spPr>
          <a:xfrm>
            <a:off x="5143500" y="39157274"/>
            <a:ext cx="8686800" cy="461665"/>
          </a:xfrm>
          <a:prstGeom prst="rect">
            <a:avLst/>
          </a:prstGeom>
          <a:noFill/>
        </p:spPr>
        <p:txBody>
          <a:bodyPr wrap="square" rtlCol="0">
            <a:spAutoFit/>
          </a:bodyPr>
          <a:lstStyle/>
          <a:p>
            <a:r>
              <a:rPr lang="en-US" altLang="zh-CN" sz="2400" b="1" dirty="0" smtClean="0"/>
              <a:t>Fig. 4</a:t>
            </a:r>
            <a:r>
              <a:rPr lang="en-US" altLang="zh-CN" sz="2400" dirty="0" smtClean="0"/>
              <a:t> The measured ADC readout voltages for dual light combination</a:t>
            </a:r>
            <a:endParaRPr lang="zh-CN" altLang="en-US" sz="2400" dirty="0"/>
          </a:p>
        </p:txBody>
      </p:sp>
      <p:sp>
        <p:nvSpPr>
          <p:cNvPr id="36" name="TextBox 35"/>
          <p:cNvSpPr txBox="1"/>
          <p:nvPr/>
        </p:nvSpPr>
        <p:spPr>
          <a:xfrm>
            <a:off x="15906750" y="26619200"/>
            <a:ext cx="11944350" cy="12588061"/>
          </a:xfrm>
          <a:prstGeom prst="rect">
            <a:avLst/>
          </a:prstGeom>
          <a:noFill/>
        </p:spPr>
        <p:txBody>
          <a:bodyPr wrap="square" rtlCol="0">
            <a:spAutoFit/>
          </a:bodyPr>
          <a:lstStyle/>
          <a:p>
            <a:pPr algn="just" latinLnBrk="0"/>
            <a:r>
              <a:rPr lang="en-US" altLang="zh-CN" sz="2800" dirty="0" smtClean="0"/>
              <a:t>        Fig. 3 shows the measured ADC readout voltages for all the dual light combinations for red left shifted configuration sensor, red aligned configuration sensor, and green left shifted configuration sensor. In each sub-figure, the numbers for the y-coordinates is the analog readout voltages from the ADC converter, which has a resolution of 0.18 mV per value with its common at 8192. Besides, three lines stand for three different incident colors from the left angle of the dual angle combinations and the x-coordinates stand for the incident colors of the right angle of the dual angle combinations. For instance, left angle and right angle are -5</a:t>
            </a:r>
            <a:r>
              <a:rPr lang="zh-CN" altLang="zh-CN" sz="2800" dirty="0" smtClean="0"/>
              <a:t>º</a:t>
            </a:r>
            <a:r>
              <a:rPr lang="en-US" altLang="zh-CN" sz="2800" dirty="0" smtClean="0"/>
              <a:t> and 0</a:t>
            </a:r>
            <a:r>
              <a:rPr lang="zh-CN" altLang="zh-CN" sz="2800" dirty="0" smtClean="0"/>
              <a:t>º</a:t>
            </a:r>
            <a:r>
              <a:rPr lang="en-US" altLang="zh-CN" sz="2800" dirty="0" smtClean="0"/>
              <a:t> respectively for angle combination -5 and 0 degree whereas 0</a:t>
            </a:r>
            <a:r>
              <a:rPr lang="zh-CN" altLang="zh-CN" sz="2800" dirty="0" smtClean="0"/>
              <a:t>º</a:t>
            </a:r>
            <a:r>
              <a:rPr lang="en-US" altLang="zh-CN" sz="2800" dirty="0" smtClean="0"/>
              <a:t> is the left angle for the angle combination 0 and 5 degree.</a:t>
            </a:r>
          </a:p>
          <a:p>
            <a:pPr algn="just" latinLnBrk="0"/>
            <a:r>
              <a:rPr lang="en-US" altLang="zh-CN" sz="2800" dirty="0" smtClean="0"/>
              <a:t>        To implement the proximity light communication, a DNN configuration is used to classify the light combinations, which is shown in Fig. 4 (a). Fig. 4 (b) shows an example of tested result for the dual light communication. The total loss indicates the entire mean error between the results of last forward propagation and the training target after the training. Three inputs are the ADC readout voltages from three different sensors. The predicted output shows that the second neuron, which stands for the dual light combination of red from -5 degree and green from 5 degree, exhibits a highly likely value close to 1 amongst the whole output neurons.</a:t>
            </a:r>
          </a:p>
          <a:p>
            <a:pPr algn="just" latinLnBrk="0"/>
            <a:r>
              <a:rPr lang="en-US" altLang="zh-CN" sz="2800" dirty="0" smtClean="0"/>
              <a:t>        Therefore, a light field image sensor array constructed from a conventional CMOS process to realize a proximity light communication scheme is presented. The feasibility of differentiating the incident wavelengths along with the incident angles are verified with a chip LED array without the use of optical elements. The proximity light communication scheme is proposed in this paper to send and receive chip LED light combinations. The receiver is comprised of three photodiodes with different grating pairs. The proposed scheme shows robust characteristics to distinguish the light combinations at 45.5 kHz blink rate. Using our DNN approach number of simultaneous LED lights and incident angles can be increased. Thus, for n LEDs, up to 2</a:t>
            </a:r>
            <a:r>
              <a:rPr lang="en-US" altLang="zh-CN" sz="2800" baseline="30000" dirty="0" smtClean="0"/>
              <a:t>n</a:t>
            </a:r>
            <a:r>
              <a:rPr lang="en-US" altLang="zh-CN" sz="2800" dirty="0" smtClean="0"/>
              <a:t> blink combinations are possible.</a:t>
            </a:r>
            <a:endParaRPr lang="zh-CN" altLang="en-US" sz="2800" dirty="0">
              <a:solidFill>
                <a:srgbClr val="FF0000"/>
              </a:solidFill>
            </a:endParaRPr>
          </a:p>
        </p:txBody>
      </p:sp>
      <p:sp>
        <p:nvSpPr>
          <p:cNvPr id="37" name="모서리가 둥근 직사각형 4"/>
          <p:cNvSpPr/>
          <p:nvPr/>
        </p:nvSpPr>
        <p:spPr>
          <a:xfrm>
            <a:off x="2095500" y="9382126"/>
            <a:ext cx="26003250" cy="4362449"/>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dirty="0">
              <a:solidFill>
                <a:schemeClr val="tx1"/>
              </a:solidFill>
            </a:endParaRPr>
          </a:p>
        </p:txBody>
      </p:sp>
      <p:sp>
        <p:nvSpPr>
          <p:cNvPr id="2" name="TextBox 1"/>
          <p:cNvSpPr txBox="1"/>
          <p:nvPr/>
        </p:nvSpPr>
        <p:spPr>
          <a:xfrm>
            <a:off x="15906750" y="39374732"/>
            <a:ext cx="10588625" cy="954107"/>
          </a:xfrm>
          <a:prstGeom prst="rect">
            <a:avLst/>
          </a:prstGeom>
          <a:noFill/>
        </p:spPr>
        <p:txBody>
          <a:bodyPr wrap="square" rtlCol="0">
            <a:spAutoFit/>
          </a:bodyPr>
          <a:lstStyle/>
          <a:p>
            <a:r>
              <a:rPr lang="en-US" sz="2800" b="1" smtClean="0"/>
              <a:t>Acknowledgement</a:t>
            </a:r>
            <a:r>
              <a:rPr lang="en-US" sz="2800" smtClean="0"/>
              <a:t> </a:t>
            </a:r>
            <a:r>
              <a:rPr lang="en-US" sz="2800" dirty="0" smtClean="0"/>
              <a:t>The </a:t>
            </a:r>
            <a:r>
              <a:rPr lang="en-US" sz="2800" dirty="0"/>
              <a:t>chip fabrication and EDA tool were supported by the IC Design Education Center(IDEC)</a:t>
            </a:r>
            <a:endParaRPr lang="en-US" sz="2800" dirty="0"/>
          </a:p>
        </p:txBody>
      </p:sp>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3040</TotalTime>
  <Words>1275</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맑은 고딕</vt:lpstr>
      <vt:lpstr>宋体</vt:lpstr>
      <vt:lpstr>Arial</vt:lpstr>
      <vt:lpstr>Office 테마</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Microsoft Office User</cp:lastModifiedBy>
  <cp:revision>49</cp:revision>
  <cp:lastPrinted>2020-04-12T23:36:05Z</cp:lastPrinted>
  <dcterms:created xsi:type="dcterms:W3CDTF">2018-03-08T06:02:33Z</dcterms:created>
  <dcterms:modified xsi:type="dcterms:W3CDTF">2020-04-12T23:48:56Z</dcterms:modified>
</cp:coreProperties>
</file>